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6" r:id="rId5"/>
    <p:sldId id="257" r:id="rId6"/>
    <p:sldId id="273" r:id="rId7"/>
    <p:sldId id="269" r:id="rId8"/>
    <p:sldId id="264" r:id="rId9"/>
    <p:sldId id="276" r:id="rId10"/>
    <p:sldId id="318" r:id="rId11"/>
    <p:sldId id="277" r:id="rId12"/>
    <p:sldId id="300" r:id="rId13"/>
    <p:sldId id="278" r:id="rId14"/>
    <p:sldId id="282" r:id="rId15"/>
    <p:sldId id="280" r:id="rId16"/>
    <p:sldId id="281" r:id="rId17"/>
    <p:sldId id="284" r:id="rId18"/>
    <p:sldId id="285" r:id="rId19"/>
    <p:sldId id="286" r:id="rId20"/>
    <p:sldId id="287" r:id="rId21"/>
    <p:sldId id="279" r:id="rId22"/>
    <p:sldId id="288" r:id="rId23"/>
    <p:sldId id="304" r:id="rId24"/>
    <p:sldId id="306" r:id="rId25"/>
    <p:sldId id="307" r:id="rId26"/>
    <p:sldId id="310" r:id="rId27"/>
    <p:sldId id="308" r:id="rId28"/>
    <p:sldId id="309" r:id="rId29"/>
    <p:sldId id="305" r:id="rId30"/>
    <p:sldId id="311" r:id="rId31"/>
    <p:sldId id="315" r:id="rId32"/>
    <p:sldId id="316" r:id="rId33"/>
    <p:sldId id="317" r:id="rId34"/>
    <p:sldId id="313" r:id="rId35"/>
    <p:sldId id="314" r:id="rId36"/>
    <p:sldId id="292" r:id="rId37"/>
    <p:sldId id="289" r:id="rId38"/>
    <p:sldId id="296" r:id="rId39"/>
    <p:sldId id="297" r:id="rId40"/>
    <p:sldId id="295" r:id="rId41"/>
    <p:sldId id="294" r:id="rId42"/>
    <p:sldId id="299" r:id="rId43"/>
    <p:sldId id="293" r:id="rId44"/>
    <p:sldId id="290" r:id="rId45"/>
    <p:sldId id="291" r:id="rId46"/>
    <p:sldId id="302" r:id="rId47"/>
    <p:sldId id="303" r:id="rId48"/>
    <p:sldId id="320" r:id="rId49"/>
    <p:sldId id="321" r:id="rId5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56"/>
    <p:restoredTop sz="94697"/>
  </p:normalViewPr>
  <p:slideViewPr>
    <p:cSldViewPr snapToGrid="0">
      <p:cViewPr>
        <p:scale>
          <a:sx n="90" d="100"/>
          <a:sy n="90" d="100"/>
        </p:scale>
        <p:origin x="12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82CC1C-2EFA-41CD-8EE1-D64C4317C9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3A9A9-5F67-4774-9AE0-18456713E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956093-EDCF-4DD8-9AE7-E9C61FFE6CA3}" type="datetime1">
              <a:rPr lang="en-GB" smtClean="0"/>
              <a:t>29/01/2023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2A631-0269-4E45-A3DF-4FA7D06E9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B2A7-A232-444D-B3CD-C3D1E5A8E2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0F9F022-6C35-409F-B2A6-FFC7C9918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49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8B472-568D-400E-87C6-085D0E89D1DB}" type="datetime1">
              <a:rPr lang="en-GB" noProof="0" smtClean="0"/>
              <a:pPr/>
              <a:t>29/01/2023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50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17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7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18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796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81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726E9C68-1964-4A8A-9427-98F10662CAE8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046A679D-7D96-4BF4-98D0-1033E9142F9A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496CE679-96C2-428D-9AAE-1AD24CC6A009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EA09586C-5A81-443E-A8F0-7DBA8A56A402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640C98F9-CB0E-4FA9-9591-FB0CE9CF7143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DEF7267A-46F7-4D2F-B4E6-AE992D5484B8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D016F812-AB39-4F48-B1E8-95605A3EF510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82570B71-EA3C-4900-991E-6BBB6BBDE064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DADE8980-1565-4B47-9723-42A8A150F178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975CEC1F-EF25-4059-ABBA-8FEB7C2BFD5C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0FAF51C5-1188-4161-A3AE-51B85A4E9234}" type="datetime1">
              <a:rPr lang="en-GB" noProof="0" smtClean="0"/>
              <a:t>29/01/2023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483" y="1572068"/>
            <a:ext cx="7096933" cy="2387600"/>
          </a:xfrm>
        </p:spPr>
        <p:txBody>
          <a:bodyPr rtlCol="0"/>
          <a:lstStyle/>
          <a:p>
            <a:pPr rtl="0"/>
            <a:r>
              <a:rPr lang="bg-BG" dirty="0"/>
              <a:t>Хотелска информационна система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79B5E-9B9A-7482-9A75-0EB08736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74" y="1607494"/>
            <a:ext cx="8266051" cy="48356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822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42454-7FBD-9248-F4AE-2274AD50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801812"/>
            <a:ext cx="7581900" cy="4737100"/>
          </a:xfrm>
          <a:prstGeom prst="rect">
            <a:avLst/>
          </a:prstGeom>
          <a:effectLst>
            <a:glow rad="524305">
              <a:schemeClr val="bg2">
                <a:lumMod val="2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73994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Работа с програмният интерфейс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E077EA-E3AC-11B0-4669-F333B41E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448" y="2727482"/>
            <a:ext cx="5455917" cy="3396307"/>
          </a:xfrm>
          <a:prstGeom prst="rect">
            <a:avLst/>
          </a:prstGeom>
          <a:effectLst>
            <a:glow rad="529586">
              <a:schemeClr val="accent1">
                <a:alpha val="99300"/>
              </a:schemeClr>
            </a:glow>
          </a:effec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65C017B-BB04-FDE7-40A3-2210821C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727481"/>
            <a:ext cx="5455917" cy="3396307"/>
          </a:xfrm>
          <a:prstGeom prst="rect">
            <a:avLst/>
          </a:prstGeom>
          <a:effectLst>
            <a:glow rad="522450">
              <a:schemeClr val="accent1"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1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AF9E2-780A-510C-7623-A60C994F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631950"/>
            <a:ext cx="7556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2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048C8-E4AE-FA38-E3AA-601EEB88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" y="2389867"/>
            <a:ext cx="6095489" cy="3779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F526A4-6EAD-60DA-C113-ABE6A516D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339" y="2389868"/>
            <a:ext cx="6133660" cy="3779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52" y="9663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898989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5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500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03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Работа с програмният интерфейс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31452-53AF-477B-2A70-547696ED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01575"/>
            <a:ext cx="5455917" cy="3409948"/>
          </a:xfrm>
          <a:prstGeom prst="rect">
            <a:avLst/>
          </a:prstGeom>
          <a:effectLst>
            <a:glow rad="520700">
              <a:schemeClr val="accent1">
                <a:alpha val="99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FB815-D8E6-7211-943C-D9EB4BF1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608396"/>
            <a:ext cx="5455917" cy="3396307"/>
          </a:xfrm>
          <a:prstGeom prst="rect">
            <a:avLst/>
          </a:prstGeom>
          <a:effectLst>
            <a:glow rad="526892">
              <a:schemeClr val="accent1">
                <a:alpha val="98601"/>
              </a:schemeClr>
            </a:glow>
          </a:effec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012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11E17-1CFD-4798-EC92-284358110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657350"/>
            <a:ext cx="75438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404040"/>
                </a:solidFill>
              </a:rPr>
              <a:t>Работа с програмният интерфейс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0B0ED-45F4-463C-C089-D27E7233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28" y="584863"/>
            <a:ext cx="5291667" cy="3307291"/>
          </a:xfrm>
          <a:prstGeom prst="rect">
            <a:avLst/>
          </a:prstGeom>
          <a:effectLst>
            <a:glow rad="526068">
              <a:schemeClr val="tx1">
                <a:lumMod val="65000"/>
                <a:lumOff val="35000"/>
                <a:alpha val="99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7FCF2C-62C3-E57D-5EC8-7E4F3D2B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85" y="584863"/>
            <a:ext cx="5316388" cy="3296161"/>
          </a:xfrm>
          <a:prstGeom prst="rect">
            <a:avLst/>
          </a:prstGeom>
          <a:effectLst>
            <a:glow rad="524301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prstClr val="white">
                    <a:tint val="75000"/>
                    <a:alpha val="80000"/>
                  </a:prst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noProof="0">
              <a:solidFill>
                <a:prstClr val="white">
                  <a:tint val="75000"/>
                  <a:alpha val="8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8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6F106-8EB7-DECA-A362-5A9273943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19" y="829349"/>
            <a:ext cx="7763202" cy="4832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3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0326" y="278534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Собственик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61EB2-7CE1-8481-9C3B-4BBF4E8AF683}"/>
              </a:ext>
            </a:extLst>
          </p:cNvPr>
          <p:cNvSpPr txBox="1"/>
          <p:nvPr/>
        </p:nvSpPr>
        <p:spPr>
          <a:xfrm>
            <a:off x="8323123" y="472204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Работа</a:t>
            </a:r>
            <a:r>
              <a:rPr lang="en-US" sz="1800" dirty="0"/>
              <a:t> </a:t>
            </a:r>
            <a:r>
              <a:rPr lang="en-US" sz="1800" dirty="0" err="1"/>
              <a:t>с</a:t>
            </a:r>
            <a:r>
              <a:rPr lang="en-US" sz="1800" dirty="0"/>
              <a:t> </a:t>
            </a:r>
            <a:r>
              <a:rPr lang="en-US" sz="1800" dirty="0" err="1"/>
              <a:t>програмният</a:t>
            </a:r>
            <a:r>
              <a:rPr lang="en-US" sz="1800" dirty="0"/>
              <a:t> </a:t>
            </a:r>
            <a:r>
              <a:rPr lang="en-US" sz="1800" dirty="0" err="1"/>
              <a:t>интерфейс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C003B-8C41-871A-D5CE-C79E8706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8" y="1869275"/>
            <a:ext cx="7543800" cy="4699000"/>
          </a:xfrm>
          <a:prstGeom prst="rect">
            <a:avLst/>
          </a:prstGeom>
          <a:effectLst>
            <a:glow rad="521031">
              <a:schemeClr val="bg2">
                <a:lumMod val="7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804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bg-BG" dirty="0"/>
              <a:t>Съдържание 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08682"/>
            <a:ext cx="9430553" cy="32256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 rtl="0">
              <a:buFont typeface="Wingdings" pitchFamily="2" charset="2"/>
              <a:buChar char="v"/>
            </a:pPr>
            <a:r>
              <a:rPr lang="bg-BG" dirty="0"/>
              <a:t>Условие на проекта</a:t>
            </a:r>
            <a:br>
              <a:rPr lang="bg-BG" dirty="0"/>
            </a:br>
            <a:endParaRPr lang="bg-BG" dirty="0"/>
          </a:p>
          <a:p>
            <a:pPr marL="514350" indent="-514350" rtl="0">
              <a:buFont typeface="Wingdings" pitchFamily="2" charset="2"/>
              <a:buChar char="v"/>
            </a:pPr>
            <a:r>
              <a:rPr lang="bg-BG" dirty="0"/>
              <a:t>Структура на проекта</a:t>
            </a:r>
            <a:br>
              <a:rPr lang="bg-BG" dirty="0"/>
            </a:br>
            <a:endParaRPr lang="bg-BG" dirty="0"/>
          </a:p>
          <a:p>
            <a:pPr marL="514350" indent="-514350" rtl="0">
              <a:buFont typeface="Wingdings" pitchFamily="2" charset="2"/>
              <a:buChar char="v"/>
            </a:pPr>
            <a:r>
              <a:rPr lang="bg-BG" dirty="0"/>
              <a:t>База от данни</a:t>
            </a:r>
            <a:br>
              <a:rPr lang="bg-BG" dirty="0"/>
            </a:br>
            <a:endParaRPr lang="bg-BG" dirty="0"/>
          </a:p>
          <a:p>
            <a:pPr marL="514350" indent="-514350">
              <a:buFont typeface="Wingdings" pitchFamily="2" charset="2"/>
              <a:buChar char="v"/>
            </a:pPr>
            <a:r>
              <a:rPr lang="bg-BG" dirty="0"/>
              <a:t>Диаграми</a:t>
            </a:r>
            <a:br>
              <a:rPr lang="bg-BG" dirty="0"/>
            </a:br>
            <a:endParaRPr lang="bg-BG" dirty="0"/>
          </a:p>
          <a:p>
            <a:pPr marL="457200" indent="-457200" rtl="0">
              <a:buFont typeface="Wingdings" pitchFamily="2" charset="2"/>
              <a:buChar char="v"/>
            </a:pPr>
            <a:r>
              <a:rPr lang="bg-BG" dirty="0"/>
              <a:t>Работа с програмата</a:t>
            </a:r>
          </a:p>
          <a:p>
            <a:pPr marL="457200" indent="-457200" rtl="0">
              <a:buFont typeface="Wingdings" pitchFamily="2" charset="2"/>
              <a:buChar char="v"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61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69D5B-097D-2B8E-C828-D4AFFC7D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839912"/>
            <a:ext cx="7581900" cy="4699000"/>
          </a:xfrm>
          <a:prstGeom prst="rect">
            <a:avLst/>
          </a:prstGeom>
          <a:effectLst>
            <a:glow rad="520700">
              <a:schemeClr val="accent1"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948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1">
                <a:lumMod val="0"/>
                <a:lumOff val="100000"/>
              </a:schemeClr>
            </a:gs>
            <a:gs pos="5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C29C2-A44D-8645-D31F-CDFA14BE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928621"/>
            <a:ext cx="7556500" cy="4686300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3900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chemeClr val="accent1"/>
            </a:gs>
            <a:gs pos="9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3B1EE1F-6738-485F-A620-2602F768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DC544FB-7860-4381-935B-43879C94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48" y="1257300"/>
            <a:ext cx="3505240" cy="42548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896" y="6318504"/>
            <a:ext cx="469103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638D39-CCB5-0C14-32AC-FD2096E5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7" y="3524623"/>
            <a:ext cx="4882458" cy="3037248"/>
          </a:xfrm>
          <a:prstGeom prst="rect">
            <a:avLst/>
          </a:prstGeom>
          <a:effectLst>
            <a:glow rad="525212">
              <a:schemeClr val="tx1">
                <a:lumMod val="65000"/>
                <a:lumOff val="35000"/>
                <a:alpha val="99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75CD6-FD0A-57BC-A6AA-1A169AB9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77" y="296129"/>
            <a:ext cx="4882458" cy="3042336"/>
          </a:xfrm>
          <a:prstGeom prst="rect">
            <a:avLst/>
          </a:prstGeom>
          <a:effectLst>
            <a:glow rad="525212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3825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59B06A6-211C-43A2-8278-A81EAAD3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572000"/>
            <a:ext cx="12191998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33CEE56-E85F-4F4D-ABDB-0F0424AE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10" y="4747491"/>
            <a:ext cx="7289364" cy="12738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sz="4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noProof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199793-F4B8-2004-014F-CDF4CFE63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53" y="667812"/>
            <a:ext cx="5594160" cy="3456003"/>
          </a:xfrm>
          <a:prstGeom prst="rect">
            <a:avLst/>
          </a:prstGeom>
          <a:effectLst>
            <a:glow rad="520700">
              <a:schemeClr val="accent1">
                <a:alpha val="39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3BB75-9710-64C9-D46E-F9628603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7" y="667812"/>
            <a:ext cx="5594160" cy="3427430"/>
          </a:xfrm>
          <a:prstGeom prst="rect">
            <a:avLst/>
          </a:prstGeom>
          <a:effectLst>
            <a:glow rad="520700">
              <a:schemeClr val="accent1">
                <a:alpha val="3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3918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24</a:t>
            </a:fld>
            <a:endParaRPr lang="en-US" noProof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6DA38E-C926-0168-099A-EA3D1569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15" y="405521"/>
            <a:ext cx="8048468" cy="5031984"/>
          </a:xfrm>
          <a:prstGeom prst="rect">
            <a:avLst/>
          </a:prstGeom>
          <a:effectLst>
            <a:glow rad="520700">
              <a:schemeClr val="accent1">
                <a:alpha val="8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24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chemeClr val="accent1">
                <a:lumMod val="0"/>
                <a:lumOff val="100000"/>
              </a:schemeClr>
            </a:gs>
            <a:gs pos="25000">
              <a:schemeClr val="accent1">
                <a:lumMod val="0"/>
                <a:lumOff val="100000"/>
              </a:schemeClr>
            </a:gs>
            <a:gs pos="88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noProof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13EB1-2A0F-2CA9-6C0F-23BC308C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1186614"/>
            <a:ext cx="7268004" cy="4484772"/>
          </a:xfrm>
          <a:prstGeom prst="rect">
            <a:avLst/>
          </a:prstGeom>
          <a:effectLst>
            <a:glow rad="520700">
              <a:schemeClr val="tx1"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3695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chemeClr val="tx1"/>
            </a:gs>
            <a:gs pos="82000">
              <a:schemeClr val="accent1">
                <a:lumMod val="0"/>
                <a:lumOff val="100000"/>
              </a:schemeClr>
            </a:gs>
            <a:gs pos="87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9DEA4-3338-06F4-C75E-21CDA322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1" y="1079285"/>
            <a:ext cx="7581900" cy="4699000"/>
          </a:xfrm>
          <a:prstGeom prst="rect">
            <a:avLst/>
          </a:prstGeom>
          <a:effectLst>
            <a:glow rad="520974">
              <a:schemeClr val="tx1">
                <a:lumMod val="65000"/>
                <a:lumOff val="35000"/>
                <a:alpha val="72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1206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36" y="559703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Работа с програмният интерфейс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2940"/>
            <a:ext cx="44805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 noProof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F5517-DA2A-01A1-DEF1-695418C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6" y="2036707"/>
            <a:ext cx="5432527" cy="3369080"/>
          </a:xfrm>
          <a:prstGeom prst="rect">
            <a:avLst/>
          </a:prstGeom>
          <a:effectLst>
            <a:glow rad="182279">
              <a:schemeClr val="bg1">
                <a:alpha val="95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B27DE0-DFED-2C2A-96FD-2976953F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70" y="2032044"/>
            <a:ext cx="5426950" cy="3369080"/>
          </a:xfrm>
          <a:prstGeom prst="rect">
            <a:avLst/>
          </a:prstGeom>
          <a:effectLst>
            <a:glow rad="182279">
              <a:schemeClr val="bg1">
                <a:alpha val="9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6075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36" y="559703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solidFill>
                  <a:srgbClr val="FFFFFF"/>
                </a:solidFill>
              </a:rPr>
              <a:t>Работа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с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програмният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интерфейс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2940"/>
            <a:ext cx="44805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100" noProof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E213F-D055-3AB0-D974-D2C9C8B2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384" y="2268292"/>
            <a:ext cx="5377686" cy="3347519"/>
          </a:xfrm>
          <a:prstGeom prst="rect">
            <a:avLst/>
          </a:prstGeom>
          <a:effectLst>
            <a:glow rad="182279">
              <a:schemeClr val="bg1">
                <a:alpha val="95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75C73-D3FF-6BA1-C61B-945B12B42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0" y="2268292"/>
            <a:ext cx="5371082" cy="3328811"/>
          </a:xfrm>
          <a:prstGeom prst="rect">
            <a:avLst/>
          </a:prstGeom>
          <a:effectLst>
            <a:glow rad="182279">
              <a:schemeClr val="bg1">
                <a:alpha val="9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1555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>
                <a:lumMod val="65000"/>
                <a:lumOff val="35000"/>
              </a:schemeClr>
            </a:gs>
            <a:gs pos="85000">
              <a:schemeClr val="bg1">
                <a:tint val="98000"/>
                <a:satMod val="130000"/>
                <a:shade val="90000"/>
                <a:lumMod val="103000"/>
              </a:schemeClr>
            </a:gs>
            <a:gs pos="94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35006" y="604568"/>
            <a:ext cx="4654297" cy="5577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D9F62-196F-9941-879E-B310F0C6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31" y="985419"/>
            <a:ext cx="3785030" cy="330112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EF5EFF-1CA9-FF9B-0603-93D68C83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501" y="1831125"/>
            <a:ext cx="6350493" cy="3921429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78000"/>
              </a:schemeClr>
            </a:glo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79CA3-8493-9DF7-3235-89D900782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5454" y="6356350"/>
            <a:ext cx="558722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noProof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F1661-42F5-C641-506B-F90F5F39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3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742F57C-140E-A405-6F21-CB77FFF46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08" y="104955"/>
            <a:ext cx="9779183" cy="1325563"/>
          </a:xfrm>
        </p:spPr>
        <p:txBody>
          <a:bodyPr rtlCol="0"/>
          <a:lstStyle/>
          <a:p>
            <a:pPr marL="685800" indent="-685800" rtl="0">
              <a:buFont typeface="Wingdings" pitchFamily="2" charset="2"/>
              <a:buChar char="Ø"/>
            </a:pPr>
            <a:r>
              <a:rPr lang="bg-BG" dirty="0"/>
              <a:t>Условие на проекта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D681F0-2D60-15F1-FB68-EF311FEE5237}"/>
              </a:ext>
            </a:extLst>
          </p:cNvPr>
          <p:cNvSpPr txBox="1">
            <a:spLocks/>
          </p:cNvSpPr>
          <p:nvPr/>
        </p:nvSpPr>
        <p:spPr>
          <a:xfrm>
            <a:off x="0" y="1293963"/>
            <a:ext cx="6215921" cy="55488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itchFamily="2" charset="2"/>
              <a:buChar char="v"/>
            </a:pPr>
            <a:r>
              <a:rPr lang="bg-BG" sz="1300" dirty="0">
                <a:latin typeface="ArialMT"/>
              </a:rPr>
              <a:t>Да се разработи информационна система – Хотел.</a:t>
            </a:r>
            <a:br>
              <a:rPr lang="bg-BG" sz="1300" dirty="0">
                <a:latin typeface="ArialMT"/>
              </a:rPr>
            </a:br>
            <a:r>
              <a:rPr lang="bg-BG" sz="1300" dirty="0">
                <a:latin typeface="ArialMT"/>
              </a:rPr>
              <a:t> Програмата съхранява и обработва данни за хотелски услуги (резервации и допълнителни услуги). </a:t>
            </a:r>
            <a:br>
              <a:rPr lang="bg-BG" sz="1300" dirty="0">
                <a:latin typeface="ArialMT"/>
              </a:rPr>
            </a:br>
            <a:r>
              <a:rPr lang="bg-BG" sz="1300" dirty="0">
                <a:latin typeface="ArialMT"/>
              </a:rPr>
              <a:t>Системата позволява множествен достъп. </a:t>
            </a:r>
            <a:endParaRPr lang="en-US" sz="1300" dirty="0">
              <a:latin typeface="ArialMT"/>
            </a:endParaRPr>
          </a:p>
          <a:p>
            <a:pPr marL="285750" indent="-285750" algn="ctr">
              <a:buFont typeface="Wingdings" pitchFamily="2" charset="2"/>
              <a:buChar char="v"/>
            </a:pPr>
            <a:r>
              <a:rPr lang="bg-BG" sz="1300" dirty="0">
                <a:latin typeface="ArialMT"/>
              </a:rPr>
              <a:t>Системата поддържа два вида потребители администратор и клиенти (рецепционист, мениджър, собственик) с различни роли за достъп до функционалностите в системата. </a:t>
            </a:r>
            <a:endParaRPr lang="en-US" sz="1300" dirty="0">
              <a:latin typeface="ArialMT"/>
            </a:endParaRPr>
          </a:p>
          <a:p>
            <a:pPr marL="285750" indent="-285750" algn="ctr">
              <a:buFont typeface="Wingdings" pitchFamily="2" charset="2"/>
              <a:buChar char="v"/>
            </a:pPr>
            <a:r>
              <a:rPr lang="bg-BG" sz="1300" dirty="0">
                <a:latin typeface="ArialMT"/>
              </a:rPr>
              <a:t>Операции за работа с потребители: </a:t>
            </a:r>
          </a:p>
          <a:p>
            <a:pPr marL="285750" indent="-285750" algn="ctr"/>
            <a:r>
              <a:rPr lang="bg-BG" sz="1100" dirty="0">
                <a:latin typeface="ArialMT"/>
              </a:rPr>
              <a:t>Създаване на собственици на хотел(и) от администратор; </a:t>
            </a:r>
            <a:br>
              <a:rPr lang="bg-BG" sz="1100" dirty="0">
                <a:latin typeface="ArialMT"/>
              </a:rPr>
            </a:br>
            <a:endParaRPr lang="bg-BG" sz="1100" dirty="0">
              <a:latin typeface="ArialMT"/>
            </a:endParaRPr>
          </a:p>
          <a:p>
            <a:pPr marL="285750" indent="-285750" algn="ctr"/>
            <a:r>
              <a:rPr lang="bg-BG" sz="1100" dirty="0">
                <a:latin typeface="ArialMT"/>
              </a:rPr>
              <a:t>Създаване на хотел с мениджър от собственик </a:t>
            </a:r>
            <a:br>
              <a:rPr lang="bg-BG" sz="1100" dirty="0">
                <a:latin typeface="ArialMT"/>
              </a:rPr>
            </a:br>
            <a:endParaRPr lang="bg-BG" sz="1100" dirty="0">
              <a:latin typeface="ArialMT"/>
            </a:endParaRPr>
          </a:p>
          <a:p>
            <a:pPr marL="285750" indent="-285750" algn="ctr"/>
            <a:r>
              <a:rPr lang="bg-BG" sz="1100" dirty="0">
                <a:latin typeface="ArialMT"/>
              </a:rPr>
              <a:t>Създаване на рецепционисти от мениджър </a:t>
            </a:r>
          </a:p>
          <a:p>
            <a:pPr marL="285750" indent="-285750" algn="ctr">
              <a:buFont typeface="Wingdings" pitchFamily="2" charset="2"/>
              <a:buChar char="v"/>
            </a:pPr>
            <a:endParaRPr lang="bg-BG" sz="1400" dirty="0"/>
          </a:p>
          <a:p>
            <a:pPr marL="285750" indent="-285750" algn="ctr">
              <a:buFont typeface="Wingdings" pitchFamily="2" charset="2"/>
              <a:buChar char="v"/>
            </a:pPr>
            <a:r>
              <a:rPr lang="bg-BG" sz="1400" dirty="0">
                <a:solidFill>
                  <a:schemeClr val="bg1"/>
                </a:solidFill>
                <a:latin typeface="ArialMT"/>
              </a:rPr>
              <a:t>Системата поддържа операции за работа с резервации: </a:t>
            </a:r>
            <a:br>
              <a:rPr lang="bg-BG" sz="1600" dirty="0">
                <a:solidFill>
                  <a:schemeClr val="bg1"/>
                </a:solidFill>
                <a:latin typeface="ArialMT"/>
              </a:rPr>
            </a:br>
            <a:endParaRPr lang="en-US" sz="1600" dirty="0">
              <a:solidFill>
                <a:schemeClr val="bg1"/>
              </a:solidFill>
              <a:latin typeface="ArialM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bg-BG" sz="1300" dirty="0">
                <a:solidFill>
                  <a:schemeClr val="bg1"/>
                </a:solidFill>
                <a:latin typeface="ArialMT"/>
              </a:rPr>
              <a:t>Създаване на клиенти;</a:t>
            </a:r>
            <a:br>
              <a:rPr lang="bg-BG" sz="1300" dirty="0">
                <a:solidFill>
                  <a:schemeClr val="bg1"/>
                </a:solidFill>
                <a:latin typeface="ArialMT"/>
              </a:rPr>
            </a:br>
            <a:r>
              <a:rPr lang="bg-BG" sz="1300" dirty="0">
                <a:solidFill>
                  <a:schemeClr val="bg1"/>
                </a:solidFill>
                <a:latin typeface="ArialMT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bg-BG" sz="1300" dirty="0">
                <a:solidFill>
                  <a:schemeClr val="bg1"/>
                </a:solidFill>
                <a:latin typeface="ArialMT"/>
              </a:rPr>
              <a:t>Създаване на резервация от рецепционист (Номер на резервация, Тип на резервация, Тип на прекратяване на резервацията, категории стаи, ...); </a:t>
            </a:r>
            <a:br>
              <a:rPr lang="bg-BG" sz="1300" dirty="0">
                <a:solidFill>
                  <a:schemeClr val="bg1"/>
                </a:solidFill>
                <a:latin typeface="ArialMT"/>
              </a:rPr>
            </a:br>
            <a:endParaRPr lang="bg-BG" sz="1300" dirty="0">
              <a:solidFill>
                <a:schemeClr val="bg1"/>
              </a:solidFill>
              <a:latin typeface="ArialM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bg-BG" sz="1300" dirty="0">
                <a:solidFill>
                  <a:schemeClr val="bg1"/>
                </a:solidFill>
                <a:latin typeface="ArialMT"/>
              </a:rPr>
              <a:t>Създаване и предоставяне на допълнителни услуги, съобразени със сезона (отчетност на тип услуга и брой ползвания); </a:t>
            </a:r>
            <a:br>
              <a:rPr lang="bg-BG" sz="1300" dirty="0">
                <a:solidFill>
                  <a:schemeClr val="bg1"/>
                </a:solidFill>
                <a:latin typeface="ArialMT"/>
              </a:rPr>
            </a:br>
            <a:endParaRPr lang="bg-BG" sz="1300" dirty="0">
              <a:solidFill>
                <a:schemeClr val="bg1"/>
              </a:solidFill>
              <a:latin typeface="ArialM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bg-BG" sz="1300" dirty="0" err="1">
                <a:solidFill>
                  <a:schemeClr val="bg1"/>
                </a:solidFill>
                <a:latin typeface="ArialMT"/>
              </a:rPr>
              <a:t>Рейтинговане</a:t>
            </a:r>
            <a:r>
              <a:rPr lang="bg-BG" sz="1300" dirty="0">
                <a:solidFill>
                  <a:schemeClr val="bg1"/>
                </a:solidFill>
                <a:latin typeface="ArialMT"/>
              </a:rPr>
              <a:t> на клиенти. </a:t>
            </a:r>
          </a:p>
          <a:p>
            <a:pPr algn="ctr"/>
            <a:endParaRPr lang="en-US" sz="1800" dirty="0">
              <a:latin typeface="ArialM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ABAA-8604-4C2A-5446-47B92CE05BAB}"/>
              </a:ext>
            </a:extLst>
          </p:cNvPr>
          <p:cNvSpPr txBox="1"/>
          <p:nvPr/>
        </p:nvSpPr>
        <p:spPr>
          <a:xfrm>
            <a:off x="6215920" y="1293963"/>
            <a:ext cx="5976079" cy="55488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defPPr rtl="0">
              <a:defRPr lang="en-GB"/>
            </a:defPPr>
            <a:lvl1pPr marL="285750" indent="-285750" algn="ctr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v"/>
              <a:defRPr sz="1300">
                <a:solidFill>
                  <a:schemeClr val="lt1"/>
                </a:solidFill>
                <a:latin typeface="ArialM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lang="bg-BG" dirty="0"/>
          </a:p>
          <a:p>
            <a:r>
              <a:rPr lang="bg-BG" dirty="0"/>
              <a:t>Системата поддържа справки по произволен период за: </a:t>
            </a:r>
            <a:br>
              <a:rPr lang="bg-BG" dirty="0"/>
            </a:br>
            <a:endParaRPr lang="bg-BG" dirty="0"/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/>
              <a:t>Категория клиенти: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1100" dirty="0"/>
              <a:t>Информация за клиенти(лични данни);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1100" dirty="0"/>
              <a:t>Използване на хотел и хотелски услуги.;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1100" dirty="0"/>
              <a:t>Рейтинг на клиенти.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/>
              <a:t>Рецепционисти (създадени резервации, данните на рецепциониста) 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/>
              <a:t>Създадени регистрации (дата, статус, хотел, съдържание на формуляра);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/>
              <a:t>Стаи (Рейтинг на стаите за ползваемост).</a:t>
            </a:r>
          </a:p>
          <a:p>
            <a:r>
              <a:rPr lang="bg-BG" dirty="0">
                <a:effectLst/>
                <a:latin typeface="ArialMT"/>
              </a:rPr>
              <a:t>Мениджър на хотел достъпва справки само за хотел, за който е отговорен. </a:t>
            </a:r>
            <a:br>
              <a:rPr lang="bg-BG" dirty="0">
                <a:effectLst/>
                <a:latin typeface="ArialMT"/>
              </a:rPr>
            </a:br>
            <a:endParaRPr lang="bg-BG" dirty="0">
              <a:effectLst/>
              <a:latin typeface="ArialMT"/>
            </a:endParaRPr>
          </a:p>
          <a:p>
            <a:r>
              <a:rPr lang="bg-BG" dirty="0">
                <a:effectLst/>
                <a:latin typeface="ArialMT"/>
              </a:rPr>
              <a:t>Собственика достъпва справки за всички притежаващи хотели.</a:t>
            </a:r>
            <a:br>
              <a:rPr lang="bg-BG" dirty="0">
                <a:effectLst/>
                <a:latin typeface="ArialMT"/>
              </a:rPr>
            </a:br>
            <a:r>
              <a:rPr lang="bg-BG" dirty="0">
                <a:effectLst/>
                <a:latin typeface="ArialMT"/>
              </a:rPr>
              <a:t> </a:t>
            </a:r>
          </a:p>
          <a:p>
            <a:r>
              <a:rPr lang="bg-BG" dirty="0">
                <a:effectLst/>
                <a:latin typeface="ArialMT"/>
              </a:rPr>
              <a:t>Рецепциониста има право на справки за заетостта на стаите. </a:t>
            </a:r>
            <a:endParaRPr lang="bg-BG" dirty="0">
              <a:effectLst/>
            </a:endParaRPr>
          </a:p>
          <a:p>
            <a:endParaRPr lang="bg-BG" dirty="0"/>
          </a:p>
          <a:p>
            <a:r>
              <a:rPr lang="bg-BG" dirty="0">
                <a:effectLst/>
                <a:latin typeface="ArialMT"/>
              </a:rPr>
              <a:t>Системата поддържа Известия за събития: </a:t>
            </a:r>
            <a:endParaRPr lang="bg-BG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>
                <a:effectLst/>
                <a:latin typeface="ArialMT"/>
              </a:rPr>
              <a:t>Изтичаща резервация; </a:t>
            </a:r>
            <a:endParaRPr lang="bg-BG" sz="11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>
                <a:effectLst/>
                <a:latin typeface="ArialMT"/>
              </a:rPr>
              <a:t>Известия за рисков клиент (при създаване на нова резервация). </a:t>
            </a:r>
            <a:endParaRPr lang="bg-BG" sz="11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3998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6000">
              <a:schemeClr val="bg1">
                <a:tint val="98000"/>
                <a:satMod val="130000"/>
                <a:shade val="90000"/>
                <a:lumMod val="103000"/>
              </a:schemeClr>
            </a:gs>
            <a:gs pos="6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3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1C417-D181-B086-A870-C9C047B4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010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BBC77-F538-7A06-0692-18B165E0D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11162" y="6356350"/>
            <a:ext cx="4171109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 noProof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2BFD1-F0E8-2DBE-2817-E7DD621D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noProof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8D5A7-3F0E-F73E-F863-4ADA32F1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4" y="1309224"/>
            <a:ext cx="6731811" cy="4239551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7866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5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noProof="0">
              <a:solidFill>
                <a:srgbClr val="89898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18737-89F1-50A5-CA17-DEF7E89D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1066800"/>
            <a:ext cx="7569200" cy="4724400"/>
          </a:xfrm>
          <a:prstGeom prst="rect">
            <a:avLst/>
          </a:prstGeom>
          <a:effectLst>
            <a:glow rad="1366319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407639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accent1">
                <a:lumMod val="0"/>
                <a:lumOff val="100000"/>
              </a:schemeClr>
            </a:gs>
            <a:gs pos="31000">
              <a:schemeClr val="accent1">
                <a:lumMod val="0"/>
                <a:lumOff val="100000"/>
              </a:schemeClr>
            </a:gs>
            <a:gs pos="98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lowchart: Document 6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363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l">
                <a:spcAft>
                  <a:spcPts val="600"/>
                </a:spcAft>
              </a:pPr>
              <a:t>32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9A47C-FD0A-A733-E0FA-459C36EF8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19" y="1700213"/>
            <a:ext cx="7556500" cy="4749800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553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3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0326" y="278534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bg-BG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Мениджър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61EB2-7CE1-8481-9C3B-4BBF4E8AF683}"/>
              </a:ext>
            </a:extLst>
          </p:cNvPr>
          <p:cNvSpPr txBox="1"/>
          <p:nvPr/>
        </p:nvSpPr>
        <p:spPr>
          <a:xfrm>
            <a:off x="8323123" y="472204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Работа</a:t>
            </a:r>
            <a:r>
              <a:rPr lang="en-US" sz="1800" dirty="0"/>
              <a:t> </a:t>
            </a:r>
            <a:r>
              <a:rPr lang="en-US" sz="1800" dirty="0" err="1"/>
              <a:t>с</a:t>
            </a:r>
            <a:r>
              <a:rPr lang="en-US" sz="1800" dirty="0"/>
              <a:t> </a:t>
            </a:r>
            <a:r>
              <a:rPr lang="en-US" sz="1800" dirty="0" err="1"/>
              <a:t>програмният</a:t>
            </a:r>
            <a:r>
              <a:rPr lang="en-US" sz="1800" dirty="0"/>
              <a:t> </a:t>
            </a:r>
            <a:r>
              <a:rPr lang="en-US" sz="1800" dirty="0" err="1"/>
              <a:t>интерфейс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7B77E-A638-86E1-6854-883F3668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97" y="1999368"/>
            <a:ext cx="6919752" cy="4311620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975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48E4006-7BE5-4113-575F-D7FD3E82B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87" y="1616310"/>
            <a:ext cx="7781026" cy="484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8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lowchart: Document 6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A4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3518869-6381-1AC1-2D1F-B4A9975A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82" y="1700213"/>
            <a:ext cx="7347537" cy="4610580"/>
          </a:xfrm>
          <a:prstGeom prst="rect">
            <a:avLst/>
          </a:prstGeom>
          <a:effectLst>
            <a:glow rad="527184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l">
                <a:spcAft>
                  <a:spcPts val="600"/>
                </a:spcAft>
              </a:pPr>
              <a:t>35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/>
              <a:t>Работа с програмният интерфейс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672BF4-222C-D166-A254-FF50BFDC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9" y="503240"/>
            <a:ext cx="5614416" cy="3494973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3FE47-019B-50DA-B412-11EEDCF1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758838"/>
            <a:ext cx="5614416" cy="3017747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9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E41E6-0017-21B5-8118-7CB4BBD1F50A}"/>
              </a:ext>
            </a:extLst>
          </p:cNvPr>
          <p:cNvSpPr/>
          <p:nvPr/>
        </p:nvSpPr>
        <p:spPr>
          <a:xfrm>
            <a:off x="3495029" y="2148399"/>
            <a:ext cx="301926" cy="3102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7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1000">
              <a:schemeClr val="accent1">
                <a:lumMod val="5000"/>
                <a:lumOff val="95000"/>
              </a:schemeClr>
            </a:gs>
            <a:gs pos="9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7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AA8752C-30BC-97EB-62BA-C43366953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92" y="1333653"/>
            <a:ext cx="6717819" cy="4190264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5230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6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cxnSp>
        <p:nvCxnSpPr>
          <p:cNvPr id="73" name="Straight Connector 6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D623736-0160-63B6-BC5F-656CFCC60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393180"/>
            <a:ext cx="6553545" cy="40795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noProof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67806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1000">
              <a:schemeClr val="accent1">
                <a:lumMod val="0"/>
                <a:lumOff val="100000"/>
              </a:schemeClr>
            </a:gs>
            <a:gs pos="77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910" y="2074361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sz="2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B17F9-94AB-F025-C42F-0FBAF220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48" y="1182687"/>
            <a:ext cx="7188199" cy="4492624"/>
          </a:xfrm>
          <a:prstGeom prst="rect">
            <a:avLst/>
          </a:prstGeom>
          <a:effectLst>
            <a:glow rad="528750">
              <a:schemeClr val="tx1">
                <a:lumMod val="65000"/>
                <a:lumOff val="35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5063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23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4E0A65-417B-3BFA-7877-1841C2C9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685800"/>
            <a:r>
              <a:rPr lang="en-US" sz="4000">
                <a:solidFill>
                  <a:srgbClr val="FFFFFF"/>
                </a:solidFill>
              </a:rPr>
              <a:t>Структура на проекта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E1AEBA1-04DD-BE88-5D8D-C60EF0BA1BFA}"/>
              </a:ext>
            </a:extLst>
          </p:cNvPr>
          <p:cNvPicPr/>
          <p:nvPr/>
        </p:nvPicPr>
        <p:blipFill rotWithShape="1">
          <a:blip r:embed="rId3"/>
          <a:srcRect r="9615" b="3"/>
          <a:stretch/>
        </p:blipFill>
        <p:spPr>
          <a:xfrm>
            <a:off x="4722977" y="750312"/>
            <a:ext cx="3147413" cy="5357116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A2850-23AF-A249-8907-5DAF2E2D226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DEB316E-74DA-C608-EACA-FF7081FAF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843" y="96385"/>
            <a:ext cx="2685115" cy="6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3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0326" y="278534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bg-BG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Рецепционист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61EB2-7CE1-8481-9C3B-4BBF4E8AF683}"/>
              </a:ext>
            </a:extLst>
          </p:cNvPr>
          <p:cNvSpPr txBox="1"/>
          <p:nvPr/>
        </p:nvSpPr>
        <p:spPr>
          <a:xfrm>
            <a:off x="8323123" y="472204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Работа</a:t>
            </a:r>
            <a:r>
              <a:rPr lang="en-US" sz="1800" dirty="0"/>
              <a:t> </a:t>
            </a:r>
            <a:r>
              <a:rPr lang="en-US" sz="1800" dirty="0" err="1"/>
              <a:t>с</a:t>
            </a:r>
            <a:r>
              <a:rPr lang="en-US" sz="1800" dirty="0"/>
              <a:t> </a:t>
            </a:r>
            <a:r>
              <a:rPr lang="en-US" sz="1800" dirty="0" err="1"/>
              <a:t>програмният</a:t>
            </a:r>
            <a:r>
              <a:rPr lang="en-US" sz="1800" dirty="0"/>
              <a:t> </a:t>
            </a:r>
            <a:r>
              <a:rPr lang="en-US" sz="1800" dirty="0" err="1"/>
              <a:t>интерфейс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BBC90BF5-17C3-3B73-1847-63E53478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84" y="2069636"/>
            <a:ext cx="6799131" cy="4236463"/>
          </a:xfrm>
          <a:prstGeom prst="rect">
            <a:avLst/>
          </a:prstGeom>
          <a:effectLst>
            <a:glow rad="526892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472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1000">
              <a:schemeClr val="accent1">
                <a:lumMod val="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813F27E-DDAA-3983-614B-53224948E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42771"/>
            <a:ext cx="6780700" cy="4170129"/>
          </a:xfrm>
          <a:prstGeom prst="rect">
            <a:avLst/>
          </a:prstGeom>
          <a:noFill/>
          <a:effectLst>
            <a:glow rad="528745">
              <a:schemeClr val="bg1"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 noProof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8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9000">
              <a:schemeClr val="accent1">
                <a:lumMod val="0"/>
                <a:lumOff val="100000"/>
              </a:schemeClr>
            </a:gs>
            <a:gs pos="71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7AC98F-EB36-67C8-F1F4-235E5C40B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12" y="2588006"/>
            <a:ext cx="6447800" cy="3997637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4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9C32D76-A91C-2CBF-16B4-E282CE4AC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63" y="1500735"/>
            <a:ext cx="6936575" cy="4318017"/>
          </a:xfrm>
          <a:prstGeom prst="rect">
            <a:avLst/>
          </a:prstGeom>
          <a:effectLst>
            <a:glow rad="609600">
              <a:schemeClr val="accent1"/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 noProof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5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76000">
              <a:schemeClr val="accent1">
                <a:lumMod val="0"/>
                <a:lumOff val="100000"/>
              </a:schemeClr>
            </a:gs>
            <a:gs pos="83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8690C0-44F8-A41A-54AF-E1ECF8ED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006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29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45</a:t>
            </a:fld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431B3-A1BB-B60E-733D-0059D763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687" y="1338467"/>
            <a:ext cx="6721174" cy="4181065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1162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1">
                <a:lumMod val="0"/>
                <a:lumOff val="100000"/>
              </a:schemeClr>
            </a:gs>
            <a:gs pos="64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AB2A-D82A-29B3-9725-2FA41DF17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2819" y="1684463"/>
            <a:ext cx="3360618" cy="1744537"/>
          </a:xfrm>
        </p:spPr>
        <p:txBody>
          <a:bodyPr/>
          <a:lstStyle/>
          <a:p>
            <a:r>
              <a:rPr lang="bg-BG" sz="9600" dirty="0"/>
              <a:t>КРАЙ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0DF82-CDCB-7B3F-DF8A-7335D8577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41127"/>
            <a:ext cx="6220277" cy="2247219"/>
          </a:xfrm>
        </p:spPr>
        <p:txBody>
          <a:bodyPr/>
          <a:lstStyle/>
          <a:p>
            <a:r>
              <a:rPr lang="bg-BG" dirty="0">
                <a:solidFill>
                  <a:srgbClr val="FF0000"/>
                </a:solidFill>
              </a:rPr>
              <a:t>Създадено от :</a:t>
            </a:r>
            <a:br>
              <a:rPr lang="bg-BG" dirty="0">
                <a:solidFill>
                  <a:srgbClr val="FF0000"/>
                </a:solidFill>
              </a:rPr>
            </a:br>
            <a:br>
              <a:rPr lang="bg-BG" dirty="0">
                <a:solidFill>
                  <a:srgbClr val="FF0000"/>
                </a:solidFill>
              </a:rPr>
            </a:br>
            <a:r>
              <a:rPr lang="bg-BG" dirty="0">
                <a:solidFill>
                  <a:srgbClr val="FF0000"/>
                </a:solidFill>
              </a:rPr>
              <a:t>Тодор Йорданов 20621600</a:t>
            </a:r>
            <a:br>
              <a:rPr lang="bg-BG" dirty="0">
                <a:solidFill>
                  <a:srgbClr val="FF0000"/>
                </a:solidFill>
              </a:rPr>
            </a:br>
            <a:r>
              <a:rPr lang="bg-BG" dirty="0">
                <a:solidFill>
                  <a:srgbClr val="FF0000"/>
                </a:solidFill>
              </a:rPr>
              <a:t>Здравко Иванов 20621596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1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71" y="-246630"/>
            <a:ext cx="9779183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bg-BG" dirty="0"/>
              <a:t>База от данни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FE1C25-72FD-9951-FE37-70A24F17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88" y="1368236"/>
            <a:ext cx="6884585" cy="5212928"/>
          </a:xfrm>
          <a:prstGeom prst="rect">
            <a:avLst/>
          </a:prstGeom>
        </p:spPr>
      </p:pic>
      <p:pic>
        <p:nvPicPr>
          <p:cNvPr id="1034" name="Picture 10" descr="Icon Oracle #147585 - Free Icons Library">
            <a:extLst>
              <a:ext uri="{FF2B5EF4-FFF2-40B4-BE49-F238E27FC236}">
                <a16:creationId xmlns:a16="http://schemas.microsoft.com/office/drawing/2014/main" id="{A83889BC-9225-C826-0DA5-DBEE644F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88" y="2355011"/>
            <a:ext cx="3077168" cy="32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000">
              <a:schemeClr val="accent3">
                <a:lumMod val="0"/>
                <a:lumOff val="100000"/>
              </a:schemeClr>
            </a:gs>
            <a:gs pos="57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71" y="-246630"/>
            <a:ext cx="9779183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Entities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3B7F45-6B1E-CBBB-6998-8F703EBBC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1" y="1646559"/>
            <a:ext cx="6847783" cy="4322919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901111A-264A-8F66-C939-639F781B6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95" y="820802"/>
            <a:ext cx="2671716" cy="267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ava - Free logo icons">
            <a:extLst>
              <a:ext uri="{FF2B5EF4-FFF2-40B4-BE49-F238E27FC236}">
                <a16:creationId xmlns:a16="http://schemas.microsoft.com/office/drawing/2014/main" id="{8CB61E52-C33D-176B-B73E-3AE89BE6B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95" y="3684632"/>
            <a:ext cx="2671717" cy="26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77389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803B3-E751-3B4C-3385-E9E98628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диаграма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8C45A-34C4-1C4A-7805-A13F5BE1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918" y="958018"/>
            <a:ext cx="7050452" cy="49353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6B6B7-22E1-ACF3-7553-238789CCA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noProof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341EC-00B5-6A1D-0279-7603D8935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noProof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5526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96484"/>
              </a:schemeClr>
            </a:gs>
            <a:gs pos="74000">
              <a:schemeClr val="accent1">
                <a:lumMod val="45000"/>
                <a:lumOff val="55000"/>
              </a:schemeClr>
            </a:gs>
            <a:gs pos="6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</a:rPr>
              <a:t>Работа</a:t>
            </a:r>
            <a:r>
              <a:rPr lang="en-US" sz="5000" dirty="0">
                <a:solidFill>
                  <a:srgbClr val="FFFFFF"/>
                </a:solidFill>
              </a:rPr>
              <a:t> </a:t>
            </a:r>
            <a:r>
              <a:rPr lang="en-US" sz="5000" dirty="0" err="1">
                <a:solidFill>
                  <a:srgbClr val="FFFFFF"/>
                </a:solidFill>
              </a:rPr>
              <a:t>с</a:t>
            </a:r>
            <a:r>
              <a:rPr lang="en-US" sz="5000" dirty="0">
                <a:solidFill>
                  <a:srgbClr val="FFFFFF"/>
                </a:solidFill>
              </a:rPr>
              <a:t> </a:t>
            </a:r>
            <a:r>
              <a:rPr lang="en-US" sz="5000" dirty="0" err="1">
                <a:solidFill>
                  <a:srgbClr val="FFFFFF"/>
                </a:solidFill>
              </a:rPr>
              <a:t>програмният</a:t>
            </a:r>
            <a:r>
              <a:rPr lang="en-US" sz="5000" dirty="0">
                <a:solidFill>
                  <a:srgbClr val="FFFFFF"/>
                </a:solidFill>
              </a:rPr>
              <a:t> </a:t>
            </a:r>
            <a:r>
              <a:rPr lang="en-US" sz="5000" dirty="0" err="1">
                <a:solidFill>
                  <a:srgbClr val="FFFFFF"/>
                </a:solidFill>
              </a:rPr>
              <a:t>интерфейс</a:t>
            </a:r>
            <a:endParaRPr lang="en-US" sz="5000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F3A9E-FE25-09E7-6732-72E0C15F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73" y="2727483"/>
            <a:ext cx="5455917" cy="3396307"/>
          </a:xfrm>
          <a:prstGeom prst="rect">
            <a:avLst/>
          </a:prstGeom>
          <a:effectLst>
            <a:glow rad="527593">
              <a:schemeClr val="accent1">
                <a:alpha val="99000"/>
              </a:schemeClr>
            </a:glo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18E92-0DC3-7E81-3CDD-96E50C8A3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noProof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noProof="0">
              <a:solidFill>
                <a:srgbClr val="898989"/>
              </a:solidFill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10D750A-3FB1-BEF7-EC0D-9AC723FD3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868" y="2727483"/>
            <a:ext cx="5389144" cy="3367087"/>
          </a:xfrm>
          <a:effectLst>
            <a:glow rad="525074">
              <a:schemeClr val="accent1"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414823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1"/>
            </a:gs>
            <a:gs pos="47000">
              <a:schemeClr val="accent1">
                <a:lumMod val="45000"/>
                <a:lumOff val="55000"/>
              </a:schemeClr>
            </a:gs>
            <a:gs pos="3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9DAE1-8477-4568-1F52-9C4CEDD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1B0A3-32CC-8916-0F70-C17CFE32B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 noProof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6BE3E8-F64B-FD67-C1BD-8512FED1A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39"/>
          <a:stretch/>
        </p:blipFill>
        <p:spPr>
          <a:xfrm>
            <a:off x="4495807" y="1396553"/>
            <a:ext cx="7225748" cy="4064463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398FC-8240-5686-2389-7ECE07CC5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 noProof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72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1176D5-513E-4E73-98C9-4CEA832F57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535</Words>
  <Application>Microsoft Macintosh PowerPoint</Application>
  <PresentationFormat>Widescreen</PresentationFormat>
  <Paragraphs>144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ArialMT</vt:lpstr>
      <vt:lpstr>Calibri</vt:lpstr>
      <vt:lpstr>Courier New</vt:lpstr>
      <vt:lpstr>SymbolMT</vt:lpstr>
      <vt:lpstr>Tenorite</vt:lpstr>
      <vt:lpstr>Wingdings</vt:lpstr>
      <vt:lpstr>Office Theme</vt:lpstr>
      <vt:lpstr>Хотелска информационна система</vt:lpstr>
      <vt:lpstr>Съдържание :</vt:lpstr>
      <vt:lpstr>Условие на проекта</vt:lpstr>
      <vt:lpstr>Структура на проекта</vt:lpstr>
      <vt:lpstr>База от данни</vt:lpstr>
      <vt:lpstr>Entities</vt:lpstr>
      <vt:lpstr>Use Case диаграма 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Собственик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Мениджър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Рецепционист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2021-09-06T16:30:14Z</dcterms:created>
  <dcterms:modified xsi:type="dcterms:W3CDTF">2023-01-30T00:42:11Z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